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91" r:id="rId4"/>
    <p:sldId id="292" r:id="rId5"/>
    <p:sldId id="294" r:id="rId6"/>
    <p:sldId id="293" r:id="rId7"/>
    <p:sldId id="310" r:id="rId8"/>
    <p:sldId id="343" r:id="rId9"/>
    <p:sldId id="312" r:id="rId10"/>
    <p:sldId id="316" r:id="rId11"/>
    <p:sldId id="315" r:id="rId12"/>
    <p:sldId id="317" r:id="rId13"/>
    <p:sldId id="313" r:id="rId14"/>
    <p:sldId id="318" r:id="rId15"/>
    <p:sldId id="319" r:id="rId16"/>
    <p:sldId id="320" r:id="rId17"/>
    <p:sldId id="321" r:id="rId18"/>
    <p:sldId id="322" r:id="rId19"/>
    <p:sldId id="323" r:id="rId20"/>
    <p:sldId id="342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4" r:id="rId30"/>
    <p:sldId id="335" r:id="rId31"/>
    <p:sldId id="344" r:id="rId32"/>
    <p:sldId id="345" r:id="rId33"/>
    <p:sldId id="339" r:id="rId34"/>
    <p:sldId id="340" r:id="rId35"/>
    <p:sldId id="341" r:id="rId36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38"/>
      <p:bold r:id="rId39"/>
    </p:embeddedFont>
    <p:embeddedFont>
      <p:font typeface="배달의민족 도현" panose="020B0600000101010101" pitchFamily="50" charset="-127"/>
      <p:regular r:id="rId40"/>
    </p:embeddedFont>
    <p:embeddedFont>
      <p:font typeface="-윤고딕310" panose="020B0600000101010101" charset="-127"/>
      <p:regular r:id="rId41"/>
    </p:embeddedFont>
    <p:embeddedFont>
      <p:font typeface="-윤고딕320" panose="020B0600000101010101" charset="-127"/>
      <p:regular r:id="rId42"/>
    </p:embeddedFont>
    <p:embeddedFont>
      <p:font typeface="-윤고딕340" panose="020B0600000101010101" charset="-127"/>
      <p:regular r:id="rId43"/>
    </p:embeddedFont>
    <p:embeddedFont>
      <p:font typeface="-윤고딕350" panose="020B0600000101010101" charset="-127"/>
      <p:regular r:id="rId44"/>
    </p:embeddedFont>
    <p:embeddedFont>
      <p:font typeface="나눔스퀘어" panose="020B0600000101010101" pitchFamily="50" charset="-127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C79"/>
    <a:srgbClr val="BBEEA4"/>
    <a:srgbClr val="BDD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4" autoAdjust="0"/>
    <p:restoredTop sz="77822" autoAdjust="0"/>
  </p:normalViewPr>
  <p:slideViewPr>
    <p:cSldViewPr snapToGrid="0">
      <p:cViewPr varScale="1">
        <p:scale>
          <a:sx n="88" d="100"/>
          <a:sy n="88" d="100"/>
        </p:scale>
        <p:origin x="1224" y="67"/>
      </p:cViewPr>
      <p:guideLst>
        <p:guide orient="horz" pos="1620"/>
        <p:guide pos="2880"/>
        <p:guide orient="horz" pos="16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0077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acc983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acc983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3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11" Type="http://schemas.openxmlformats.org/officeDocument/2006/relationships/image" Target="../media/image73.png"/><Relationship Id="rId5" Type="http://schemas.openxmlformats.org/officeDocument/2006/relationships/image" Target="../media/image67.jp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87" y="732148"/>
            <a:ext cx="69850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C:\Users\문서\Desktop\oo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26" y="824231"/>
            <a:ext cx="3265906" cy="374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</a:t>
            </a:fld>
            <a:endParaRPr lang="ko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16" y="645740"/>
            <a:ext cx="6031681" cy="397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9509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07" y="730581"/>
            <a:ext cx="5851786" cy="366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18329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50731" y="3519715"/>
            <a:ext cx="403311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‘</a:t>
            </a:r>
            <a:r>
              <a:rPr lang="ko-KR" altLang="en-US" sz="15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트랙메이트</a:t>
            </a:r>
            <a:r>
              <a:rPr lang="en-US" altLang="ko-KR" sz="15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’</a:t>
            </a:r>
            <a:r>
              <a:rPr lang="ko-KR" altLang="en-US" sz="15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서비스</a:t>
            </a:r>
            <a:endParaRPr lang="en-US" altLang="ko-KR" sz="15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31" y="752577"/>
            <a:ext cx="40481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16801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13</a:t>
            </a:fld>
            <a:endParaRPr lang="ko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02402" y="2176328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i="1" dirty="0"/>
              <a:t>With</a:t>
            </a:r>
            <a:endParaRPr lang="ko-KR" altLang="en-US" sz="1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03383" y="2113228"/>
            <a:ext cx="3158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2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시연 영상</a:t>
            </a:r>
            <a:endParaRPr lang="en-US" altLang="ko-KR" sz="2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5" t="14223" r="19018" b="66768"/>
          <a:stretch/>
        </p:blipFill>
        <p:spPr>
          <a:xfrm>
            <a:off x="4769974" y="2617367"/>
            <a:ext cx="3022600" cy="516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66396" y="2645825"/>
            <a:ext cx="11853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err="1">
                <a:latin typeface="-윤고딕350" panose="02030504000101010101" pitchFamily="18" charset="-127"/>
                <a:ea typeface="-윤고딕350" panose="02030504000101010101" pitchFamily="18" charset="-127"/>
              </a:rPr>
              <a:t>Keystore</a:t>
            </a:r>
            <a:endParaRPr lang="ko-KR" altLang="en-US" sz="1700" b="1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10" name="시연 영상">
            <a:hlinkClick r:id="" action="ppaction://media"/>
            <a:extLst>
              <a:ext uri="{FF2B5EF4-FFF2-40B4-BE49-F238E27FC236}">
                <a16:creationId xmlns:a16="http://schemas.microsoft.com/office/drawing/2014/main" id="{F54B2E5A-4B1F-4440-B970-601548C38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6196" y="0"/>
            <a:ext cx="28971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97" y="1553145"/>
            <a:ext cx="3203980" cy="202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B44BC5-C3EF-43D1-B3C3-D78F8F4EDFC3}"/>
              </a:ext>
            </a:extLst>
          </p:cNvPr>
          <p:cNvSpPr/>
          <p:nvPr/>
        </p:nvSpPr>
        <p:spPr>
          <a:xfrm>
            <a:off x="3517961" y="951023"/>
            <a:ext cx="2098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Why Blockchain?</a:t>
            </a:r>
          </a:p>
        </p:txBody>
      </p:sp>
    </p:spTree>
    <p:extLst>
      <p:ext uri="{BB962C8B-B14F-4D97-AF65-F5344CB8AC3E}">
        <p14:creationId xmlns:p14="http://schemas.microsoft.com/office/powerpoint/2010/main" val="284195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7821D15-5202-4873-B0B1-D90DB53BA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80" b="41418"/>
          <a:stretch/>
        </p:blipFill>
        <p:spPr>
          <a:xfrm>
            <a:off x="1298482" y="916329"/>
            <a:ext cx="2142145" cy="3013166"/>
          </a:xfrm>
          <a:prstGeom prst="rect">
            <a:avLst/>
          </a:prstGeom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B7E5560-2812-472F-89AC-543A2CAD2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36"/>
          <a:stretch/>
        </p:blipFill>
        <p:spPr>
          <a:xfrm>
            <a:off x="3862355" y="1839615"/>
            <a:ext cx="4489002" cy="15823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4668" y="4072457"/>
            <a:ext cx="525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사용자를 실시간으로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GPS 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추적하고 결과를 블록체인에 저장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7027" y="463131"/>
            <a:ext cx="422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WHY </a:t>
            </a:r>
            <a:r>
              <a:rPr lang="en-US" altLang="ko-KR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Blockchain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_ 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게임 과정의 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투명성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보장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807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62981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37027" y="463131"/>
            <a:ext cx="422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WHY </a:t>
            </a:r>
            <a:r>
              <a:rPr lang="en-US" altLang="ko-KR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Blockchain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_ 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게임 결과의 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투명성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보장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807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0FF7E7B2-4500-466A-813D-0CB6C4E40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3" t="95135" r="24553"/>
          <a:stretch/>
        </p:blipFill>
        <p:spPr>
          <a:xfrm>
            <a:off x="4585674" y="1521985"/>
            <a:ext cx="4134119" cy="1688844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DADB11D-B0ED-471D-BB70-5DF3A851EA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236"/>
          <a:stretch/>
        </p:blipFill>
        <p:spPr>
          <a:xfrm>
            <a:off x="528401" y="1787155"/>
            <a:ext cx="4038886" cy="14236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4668" y="4072457"/>
            <a:ext cx="525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블록체인에 저장된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투명한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정보를 바탕으로 토큰 지급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92331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WHY </a:t>
            </a:r>
            <a:r>
              <a:rPr lang="en-US" altLang="ko-KR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Blockchain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_ 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소통의 결과물과 기록의 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영속성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9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81649" y="4072457"/>
            <a:ext cx="7390124" cy="403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 게임에서 기록한 시간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거리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순위와 함께 공유한 사진의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블록체인 상에 저장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66D99ED-EFF6-45B7-BB62-95291FCB1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022"/>
          <a:stretch/>
        </p:blipFill>
        <p:spPr>
          <a:xfrm>
            <a:off x="1388820" y="1723538"/>
            <a:ext cx="6347506" cy="17419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96731" y="3708030"/>
            <a:ext cx="636309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 게임이 끝난 후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81464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WHY </a:t>
            </a:r>
            <a:r>
              <a:rPr lang="en-US" altLang="ko-KR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Blockchain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_ 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소통의 결과물과 기록의 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영속성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9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30146" y="4072457"/>
            <a:ext cx="72617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블록체인을 통해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영속성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보장함으로써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우리는 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추억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영원히 간직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FF60A8-A7CE-46EF-B3A4-EC7747C7B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8" y="1600162"/>
            <a:ext cx="3428107" cy="192831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650586" y="1600162"/>
            <a:ext cx="3428107" cy="1928310"/>
          </a:xfrm>
          <a:prstGeom prst="rect">
            <a:avLst/>
          </a:prstGeom>
          <a:solidFill>
            <a:schemeClr val="lt1">
              <a:alpha val="30000"/>
            </a:schemeClr>
          </a:solidFill>
          <a:ln>
            <a:solidFill>
              <a:schemeClr val="dk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697722" y="1930778"/>
            <a:ext cx="3247031" cy="126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기록은 운동선수만 세울 수 아니다</a:t>
            </a:r>
            <a:endParaRPr lang="en-US" altLang="ko-KR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3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트랙메이트의</a:t>
            </a:r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 이용자는 </a:t>
            </a:r>
            <a:endParaRPr lang="en-US" altLang="ko-KR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모두가 영구적 기록을 남길 수 있습니다</a:t>
            </a:r>
            <a:endParaRPr lang="en-US" altLang="ko-KR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2431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WHY </a:t>
            </a:r>
            <a:r>
              <a:rPr lang="en-US" altLang="ko-KR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Blockchain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_ 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소통의 결과물과 기록의 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영속성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9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30146" y="4072457"/>
            <a:ext cx="72617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세계에 우리의 발자국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‘TRACK’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남김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777" y="1197008"/>
            <a:ext cx="4910762" cy="275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684" y="1797726"/>
            <a:ext cx="550862" cy="71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9" y="2574217"/>
            <a:ext cx="379775" cy="49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9390">
            <a:off x="4044063" y="3071529"/>
            <a:ext cx="236017" cy="30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06378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58" y="1960424"/>
            <a:ext cx="4793283" cy="92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37" y="3067645"/>
            <a:ext cx="1500483" cy="64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38192" y="102046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공유의 시대에 살고 있는 현대인들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</a:t>
            </a:fld>
            <a:endParaRPr lang="ko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WHY </a:t>
            </a:r>
            <a:r>
              <a:rPr lang="en-US" altLang="ko-KR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Blockchain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_ 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소통의 결과물과 기록의 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영속성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9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30146" y="3894657"/>
            <a:ext cx="72617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블록체인을 통한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영속적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인 보관은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투명한 게임 운영으로 이어짐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9951" y="1848271"/>
            <a:ext cx="372804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참가자의 달리기 속도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게임 참여 횟수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랭킹 기록     </a:t>
            </a:r>
            <a:r>
              <a:rPr lang="ko-KR" altLang="en-US" sz="1500" b="1" dirty="0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▷ 참가자들의 </a:t>
            </a:r>
            <a:r>
              <a:rPr lang="ko-KR" altLang="en-US" sz="1500" b="1" dirty="0" err="1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티어</a:t>
            </a:r>
            <a:r>
              <a:rPr lang="ko-KR" altLang="en-US" sz="1500" b="1" dirty="0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결정</a:t>
            </a:r>
            <a:endParaRPr lang="en-US" altLang="ko-KR" sz="1500" b="1" dirty="0">
              <a:solidFill>
                <a:srgbClr val="00206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0226" y="1848272"/>
            <a:ext cx="371074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▷ 공정하고 투명한 게임 </a:t>
            </a:r>
            <a:r>
              <a:rPr lang="ko-KR" altLang="en-US" sz="1500" b="1" dirty="0" err="1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매칭</a:t>
            </a:r>
            <a:endParaRPr lang="en-US" altLang="ko-KR" sz="1500" b="1" dirty="0">
              <a:solidFill>
                <a:srgbClr val="00206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▷ 이달의 명예의 전당 </a:t>
            </a:r>
            <a:r>
              <a:rPr lang="en-US" altLang="ko-KR" sz="1500" b="1" dirty="0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500" b="1" dirty="0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랭킹</a:t>
            </a:r>
            <a:endParaRPr lang="en-US" altLang="ko-KR" sz="1500" b="1" dirty="0">
              <a:solidFill>
                <a:srgbClr val="00206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44867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WHY </a:t>
            </a:r>
            <a:r>
              <a:rPr lang="en-US" altLang="ko-KR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Blockchain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_ 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글로벌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베이스의 유저 확보 가능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9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36416" y="3769611"/>
            <a:ext cx="7261742" cy="75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베팅과 상금이 지급되는 과정이 토큰으로 이루어지기 때문에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글로벌 유저 확보에 유리 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D5D5FF24-9D6C-4EA8-99ED-544A81726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28" r="39926" b="56970"/>
          <a:stretch/>
        </p:blipFill>
        <p:spPr>
          <a:xfrm>
            <a:off x="740293" y="1700010"/>
            <a:ext cx="3615920" cy="1762530"/>
          </a:xfrm>
          <a:prstGeom prst="rect">
            <a:avLst/>
          </a:prstGeom>
        </p:spPr>
      </p:pic>
      <p:pic>
        <p:nvPicPr>
          <p:cNvPr id="11" name="그림 10" descr="시계이(가) 표시된 사진&#10;&#10;자동 생성된 설명">
            <a:extLst>
              <a:ext uri="{FF2B5EF4-FFF2-40B4-BE49-F238E27FC236}">
                <a16:creationId xmlns:a16="http://schemas.microsoft.com/office/drawing/2014/main" id="{CF1392BA-34AC-433E-9148-0F6F14443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3" t="95135" r="24553"/>
          <a:stretch/>
        </p:blipFill>
        <p:spPr>
          <a:xfrm>
            <a:off x="4350757" y="1700010"/>
            <a:ext cx="4080439" cy="166691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2105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WHY </a:t>
            </a:r>
            <a:r>
              <a:rPr lang="en-US" altLang="ko-KR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Blockchain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_ 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글로벌</a:t>
            </a:r>
            <a:r>
              <a:rPr lang="en-US" altLang="ko-KR" sz="15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베이스의 유저 확보 가능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9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24416" y="4072457"/>
            <a:ext cx="33779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글로벌 사용자들의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DB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수집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29" y="1507450"/>
            <a:ext cx="3107487" cy="22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16" y="1554585"/>
            <a:ext cx="3278657" cy="21900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76731" y="4072457"/>
            <a:ext cx="399059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파트너 비즈니스의 글로벌 랜딩 가능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64861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부가기능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744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77" y="1187776"/>
            <a:ext cx="4418727" cy="286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23</a:t>
            </a:fld>
            <a:endParaRPr lang="ko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3" y="1064475"/>
            <a:ext cx="2769261" cy="33011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2576" y="1268726"/>
            <a:ext cx="141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워킹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메이트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1374" y="2833197"/>
            <a:ext cx="1066364" cy="306467"/>
          </a:xfrm>
          <a:prstGeom prst="roundRect">
            <a:avLst/>
          </a:prstGeom>
          <a:solidFill>
            <a:schemeClr val="tx2">
              <a:lumMod val="9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Soft. </a:t>
            </a:r>
            <a:r>
              <a:rPr lang="en-US" altLang="ko-KR" sz="12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Ver</a:t>
            </a:r>
            <a:endParaRPr lang="ko-KR" altLang="en-US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19200" y="930072"/>
            <a:ext cx="2218267" cy="31100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89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마케팅믹스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85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 flipV="1">
            <a:off x="4572000" y="1675839"/>
            <a:ext cx="0" cy="2500241"/>
          </a:xfrm>
          <a:prstGeom prst="line">
            <a:avLst/>
          </a:prstGeom>
          <a:ln w="19050">
            <a:solidFill>
              <a:srgbClr val="64BC79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40181" y="1135095"/>
            <a:ext cx="25174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ONLINE : SNS 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마케팅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67134" y="1135095"/>
            <a:ext cx="25174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OFFLINE : 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옥외광고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9556" y="1526542"/>
            <a:ext cx="314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대학교 러닝동아리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인스타그램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운동셀럽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섭외</a:t>
            </a:r>
            <a:endParaRPr lang="en-US" altLang="ko-KR" sz="1200" dirty="0">
              <a:solidFill>
                <a:schemeClr val="bg2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2020" y="1526542"/>
            <a:ext cx="36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러닝 거점 지역 지하철 옥외광고 및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코드 설치</a:t>
            </a:r>
            <a:endParaRPr lang="en-US" altLang="ko-KR" sz="1200" dirty="0">
              <a:solidFill>
                <a:schemeClr val="bg2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92" y="1961017"/>
            <a:ext cx="2130680" cy="253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05" y="1961017"/>
            <a:ext cx="2685804" cy="213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902020" y="4086334"/>
            <a:ext cx="36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서울숲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여의도공원역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반포한강공원역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등</a:t>
            </a:r>
            <a:endParaRPr lang="en-US" altLang="ko-KR" sz="1200" dirty="0">
              <a:solidFill>
                <a:schemeClr val="bg2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8808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수익모델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25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357001" y="1135095"/>
            <a:ext cx="25174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커머스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아이템 판매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98685" y="1135095"/>
            <a:ext cx="25174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프리미엄 캐릭터 판매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Users\문서\Desktop\어치\AFJD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06" y="1659739"/>
            <a:ext cx="2234614" cy="253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문서\Desktop\어치\3333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882" y="1674530"/>
            <a:ext cx="1911586" cy="23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V="1">
            <a:off x="4572000" y="1675839"/>
            <a:ext cx="0" cy="2500241"/>
          </a:xfrm>
          <a:prstGeom prst="line">
            <a:avLst/>
          </a:prstGeom>
          <a:ln w="19050">
            <a:solidFill>
              <a:srgbClr val="64BC79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63" y="3424964"/>
            <a:ext cx="652102" cy="3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1679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수익모델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25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 descr="C:\Users\문서\Desktop\광고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7" y="1206630"/>
            <a:ext cx="2759286" cy="252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문서\Desktop\광고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20" y="1280818"/>
            <a:ext cx="2010721" cy="25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문서\Desktop\343434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870" y="1499255"/>
            <a:ext cx="2585945" cy="22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78761" y="3731795"/>
            <a:ext cx="19173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디스플레이 광고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1131" y="3731795"/>
            <a:ext cx="19173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커머스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추천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AD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44388" y="3731795"/>
            <a:ext cx="19173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타깃광고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추천상품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96242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29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기대효과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25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0423" y="3397033"/>
            <a:ext cx="276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목적달성에 대한 동기부여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토큰보상 및 글로벌 커뮤니케이션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90" y="1980549"/>
            <a:ext cx="968575" cy="115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588" y="1802011"/>
            <a:ext cx="1509356" cy="141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C:\Users\문서\Desktop\oo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422" y="1625514"/>
            <a:ext cx="1545893" cy="177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49912" y="3312190"/>
            <a:ext cx="276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광고수익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비즈니스 글로벌랜딩가능성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국내 사업자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14014" y="3312190"/>
            <a:ext cx="276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유저데이터 확보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FUTURE PLAN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상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다양한 비즈니스 확장가능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1733" y="145479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유저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96339" y="1454791"/>
            <a:ext cx="1330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광고주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02491" y="1454791"/>
            <a:ext cx="130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③ 트랙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메이트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45204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14545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포인트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25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23249" y="1255899"/>
            <a:ext cx="5688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트랙메이트가</a:t>
            </a:r>
            <a:r>
              <a:rPr lang="ko-KR" altLang="en-US" sz="18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생각하는 블록체인 시장의 중요한 포인트</a:t>
            </a:r>
            <a:endParaRPr lang="en-US" altLang="ko-KR" sz="18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8680" y="1997044"/>
            <a:ext cx="4477213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블록체인으로 해결 할 수 있는 문제가 무엇인가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블록체인을 통해 창출할 수 있는 가치는 무엇인가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결국 유저들이 사용하게 할 수 있는가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26085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14545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포인트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25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60585" y="1561782"/>
            <a:ext cx="4636324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 startAt="3"/>
            </a:pP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결국 유저들이 사용하게 할 수 있는가</a:t>
            </a:r>
            <a:endParaRPr lang="en-US" altLang="ko-KR" sz="1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093" y="2127167"/>
            <a:ext cx="3530388" cy="139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472240" y="3771542"/>
            <a:ext cx="42130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b="1" i="1" dirty="0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가치와 랜딩을 동시에 잡을 수 있는 유일한 플랫폼</a:t>
            </a:r>
            <a:r>
              <a:rPr lang="en-US" altLang="ko-KR" b="1" i="1" dirty="0">
                <a:solidFill>
                  <a:srgbClr val="00206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10850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96746" y="87652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건강과 운동에 대한 관심</a:t>
            </a:r>
          </a:p>
        </p:txBody>
      </p:sp>
      <p:pic>
        <p:nvPicPr>
          <p:cNvPr id="8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372" y="2615317"/>
            <a:ext cx="1035745" cy="103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802" y="2212798"/>
            <a:ext cx="1035746" cy="10357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602963" y="3781777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헬스관련 어플리케이션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5743" y="2509035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#NIKE #</a:t>
            </a:r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러닝 </a:t>
            </a: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#</a:t>
            </a:r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운동 </a:t>
            </a: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#</a:t>
            </a:r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헬스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</a:t>
            </a:fld>
            <a:endParaRPr lang="ko" altLang="en-US"/>
          </a:p>
        </p:txBody>
      </p:sp>
      <p:pic>
        <p:nvPicPr>
          <p:cNvPr id="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881" y="1858472"/>
            <a:ext cx="1031132" cy="1035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850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82567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</a:t>
            </a:r>
            <a:endParaRPr lang="en-US" altLang="ko-KR" sz="1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447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751" y="1267440"/>
            <a:ext cx="3742497" cy="23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29267" y="3825472"/>
            <a:ext cx="5876039" cy="40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트랙메이트를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통해 세계에 발자취를 남기겠다는 포부를 담음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20652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83" y="273828"/>
            <a:ext cx="8470989" cy="459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304675" y="292683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32526" y="3527659"/>
            <a:ext cx="7450667" cy="984111"/>
          </a:xfrm>
          <a:prstGeom prst="roundRect">
            <a:avLst>
              <a:gd name="adj" fmla="val 9415"/>
            </a:avLst>
          </a:prstGeom>
          <a:solidFill>
            <a:schemeClr val="bg2">
              <a:lumMod val="20000"/>
              <a:lumOff val="80000"/>
              <a:alpha val="67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자막이라는 작은 장벽을 넘으면 세계인은 하나가 될 수 있습니다</a:t>
            </a:r>
            <a:r>
              <a:rPr lang="en-US" altLang="ko-KR" sz="1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</a:p>
          <a:p>
            <a:pPr algn="r"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기생충</a:t>
            </a:r>
            <a:r>
              <a:rPr lang="en-US" altLang="ko-KR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 </a:t>
            </a:r>
            <a:r>
              <a:rPr lang="ko-KR" altLang="en-US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봉준호 감독</a:t>
            </a:r>
            <a:endParaRPr lang="en-US" altLang="ko-KR" sz="12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22308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90" y="286143"/>
            <a:ext cx="8433973" cy="452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1953" y="3205000"/>
            <a:ext cx="7450667" cy="1306770"/>
          </a:xfrm>
          <a:prstGeom prst="roundRect">
            <a:avLst>
              <a:gd name="adj" fmla="val 9415"/>
            </a:avLst>
          </a:prstGeom>
          <a:solidFill>
            <a:schemeClr val="bg2">
              <a:lumMod val="20000"/>
              <a:lumOff val="80000"/>
              <a:alpha val="67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8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블록체인이라는</a:t>
            </a:r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도구를 사용하면</a:t>
            </a: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 서비스를 통해 다양한 장벽을 넘어 세계인과 하나가 될 수 있습니다</a:t>
            </a: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&lt;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4675" y="292683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4780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01421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</a:t>
            </a:r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TEAM MEMBER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01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1" y="989876"/>
            <a:ext cx="1259671" cy="17637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37" y="990095"/>
            <a:ext cx="1259202" cy="1763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44" y="989876"/>
            <a:ext cx="1258929" cy="17634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04" y="2895205"/>
            <a:ext cx="1244674" cy="1742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83" y="2894986"/>
            <a:ext cx="1239624" cy="17420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37" y="2894986"/>
            <a:ext cx="1245394" cy="1742039"/>
          </a:xfrm>
          <a:prstGeom prst="rect">
            <a:avLst/>
          </a:prstGeom>
        </p:spPr>
      </p:pic>
      <p:pic>
        <p:nvPicPr>
          <p:cNvPr id="8196" name="Picture 4" descr="C:\Users\문서\Desktop\H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59" y="4119185"/>
            <a:ext cx="962026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문서\Desktop\A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81" y="2243993"/>
            <a:ext cx="819151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문서\Desktop\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578" y="2243774"/>
            <a:ext cx="819151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문서\Desktop\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578" y="4119185"/>
            <a:ext cx="819151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문서\Desktop\G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67" y="4127656"/>
            <a:ext cx="819151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284363" y="1525589"/>
            <a:ext cx="31276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글로벌 러닝 플랫폼 </a:t>
            </a:r>
            <a:endParaRPr lang="en-US" altLang="ko-KR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3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</a:t>
            </a:r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3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팀멤버를</a:t>
            </a:r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소개합니다 </a:t>
            </a:r>
            <a:endParaRPr lang="en-US" altLang="ko-KR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26" name="Picture 2" descr="C:\Users\문서\Desktop\PJ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915" y="2244212"/>
            <a:ext cx="818799" cy="50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3479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10848" y="463131"/>
            <a:ext cx="5570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트랙메이트</a:t>
            </a:r>
            <a:r>
              <a:rPr lang="ko-KR" altLang="en-US" sz="1500" b="1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500" b="1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Q&amp;A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81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550731" y="3256928"/>
            <a:ext cx="40331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글로벌 러닝 플랫폼 </a:t>
            </a:r>
            <a:endParaRPr lang="en-US" altLang="ko-KR" sz="15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‘</a:t>
            </a:r>
            <a:r>
              <a:rPr lang="ko-KR" altLang="en-US" sz="15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트랙메이트</a:t>
            </a:r>
            <a:r>
              <a:rPr lang="en-US" altLang="ko-KR" sz="15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’</a:t>
            </a:r>
            <a:r>
              <a:rPr lang="ko-KR" altLang="en-US" sz="15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직접 사용해보세요</a:t>
            </a:r>
            <a:endParaRPr lang="en-US" altLang="ko-KR" sz="15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21" name="Picture 2" descr="C:\Users\문서\Desktop\dfff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66" y="1959550"/>
            <a:ext cx="1218442" cy="12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05" y="1131924"/>
            <a:ext cx="1328165" cy="69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25481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:\Users\문서\Desktop\o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9" y="1560876"/>
            <a:ext cx="1632953" cy="187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50731" y="3063290"/>
            <a:ext cx="4033112" cy="471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  <a:endParaRPr lang="en-US" altLang="ko-KR" sz="1800" b="1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28471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0991" y="2340918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왜 운동을 공유하나요</a:t>
            </a:r>
            <a:r>
              <a:rPr lang="en-US" altLang="ko-KR" sz="2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endParaRPr lang="ko-KR" altLang="en-US" sz="24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804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r="12012" b="1"/>
          <a:stretch/>
        </p:blipFill>
        <p:spPr bwMode="auto">
          <a:xfrm>
            <a:off x="396425" y="517736"/>
            <a:ext cx="2259609" cy="292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425" y="433327"/>
            <a:ext cx="1737183" cy="215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175" y="399114"/>
            <a:ext cx="1325250" cy="157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069" y="2412966"/>
            <a:ext cx="1001151" cy="119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833" y="3404499"/>
            <a:ext cx="872659" cy="103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4" y="3219272"/>
            <a:ext cx="1263544" cy="152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55" y="1899953"/>
            <a:ext cx="2463350" cy="295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5"/>
          <a:stretch/>
        </p:blipFill>
        <p:spPr bwMode="auto">
          <a:xfrm>
            <a:off x="4099003" y="457200"/>
            <a:ext cx="1727831" cy="1178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92" y="793980"/>
            <a:ext cx="1285880" cy="149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799" y="3219272"/>
            <a:ext cx="999757" cy="117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50" y="703695"/>
            <a:ext cx="993814" cy="119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64" y="2899666"/>
            <a:ext cx="1462678" cy="174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4" y="730504"/>
            <a:ext cx="1936423" cy="165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3"/>
          <a:stretch/>
        </p:blipFill>
        <p:spPr bwMode="auto">
          <a:xfrm>
            <a:off x="925365" y="1690308"/>
            <a:ext cx="1771537" cy="178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63"/>
          <a:stretch/>
        </p:blipFill>
        <p:spPr bwMode="auto">
          <a:xfrm>
            <a:off x="3283757" y="655559"/>
            <a:ext cx="1283530" cy="124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 bwMode="auto">
          <a:xfrm>
            <a:off x="2696903" y="1778538"/>
            <a:ext cx="1588508" cy="161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1" y="2656491"/>
            <a:ext cx="806420" cy="96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833" y="2975527"/>
            <a:ext cx="1792035" cy="173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7"/>
          <a:stretch/>
        </p:blipFill>
        <p:spPr bwMode="auto">
          <a:xfrm>
            <a:off x="6289799" y="1537280"/>
            <a:ext cx="1868846" cy="18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9"/>
          <a:stretch/>
        </p:blipFill>
        <p:spPr bwMode="auto">
          <a:xfrm>
            <a:off x="6952425" y="3130764"/>
            <a:ext cx="1424365" cy="142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50"/>
          <a:stretch/>
        </p:blipFill>
        <p:spPr bwMode="auto">
          <a:xfrm>
            <a:off x="4567287" y="1458374"/>
            <a:ext cx="1722513" cy="166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3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197"/>
          <a:stretch/>
        </p:blipFill>
        <p:spPr bwMode="auto">
          <a:xfrm>
            <a:off x="2522377" y="376622"/>
            <a:ext cx="1248345" cy="78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934878" y="1877607"/>
            <a:ext cx="5264817" cy="1388287"/>
            <a:chOff x="1934878" y="1615521"/>
            <a:chExt cx="5264817" cy="1388287"/>
          </a:xfrm>
        </p:grpSpPr>
        <p:grpSp>
          <p:nvGrpSpPr>
            <p:cNvPr id="8" name="그룹 7"/>
            <p:cNvGrpSpPr/>
            <p:nvPr/>
          </p:nvGrpSpPr>
          <p:grpSpPr>
            <a:xfrm>
              <a:off x="1934878" y="1615521"/>
              <a:ext cx="5264817" cy="1388287"/>
              <a:chOff x="-2742440" y="2223490"/>
              <a:chExt cx="5264817" cy="995782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-2736281" y="2223491"/>
                <a:ext cx="5258658" cy="995781"/>
              </a:xfrm>
              <a:prstGeom prst="roundRect">
                <a:avLst/>
              </a:prstGeom>
              <a:solidFill>
                <a:schemeClr val="bg1">
                  <a:alpha val="7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-2742440" y="2223490"/>
                <a:ext cx="5258658" cy="995781"/>
              </a:xfrm>
              <a:prstGeom prst="roundRect">
                <a:avLst/>
              </a:prstGeom>
              <a:solidFill>
                <a:srgbClr val="64BC79">
                  <a:alpha val="40000"/>
                </a:srgb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349749" y="1822275"/>
              <a:ext cx="44775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#NIKE  #</a:t>
              </a:r>
              <a:r>
                <a:rPr lang="ko-KR" altLang="en-US" sz="28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러닝  </a:t>
              </a:r>
              <a:r>
                <a:rPr lang="en-US" altLang="ko-KR" sz="28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#</a:t>
              </a:r>
              <a:r>
                <a:rPr lang="ko-KR" altLang="en-US" sz="28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운동  </a:t>
              </a:r>
              <a:r>
                <a:rPr lang="en-US" altLang="ko-KR" sz="28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#</a:t>
              </a:r>
              <a:r>
                <a:rPr lang="ko-KR" altLang="en-US" sz="28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헬스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55020" y="2462675"/>
              <a:ext cx="2266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b="1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운동 의지 달성 </a:t>
              </a:r>
              <a:r>
                <a:rPr lang="en-US" altLang="ko-KR" sz="1800" b="1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/ </a:t>
              </a:r>
              <a:r>
                <a:rPr lang="ko-KR" altLang="en-US" sz="1800" b="1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소통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7804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7471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5051" y="4003463"/>
            <a:ext cx="70138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500" i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새롭게 공유할 수 있는 운동 컨텐츠에 대한 갈증</a:t>
            </a:r>
            <a:r>
              <a:rPr lang="en-US" altLang="ko-KR" sz="1500" i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＂</a:t>
            </a:r>
            <a:endParaRPr lang="ko-KR" altLang="en-US" sz="1500" i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5133" y="1240475"/>
            <a:ext cx="1790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헬스케어 관련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어플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6413" y="3261389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-윤고딕320" panose="02030504000101010101" pitchFamily="18" charset="-127"/>
                <a:ea typeface="-윤고딕320" panose="02030504000101010101" pitchFamily="18" charset="-127"/>
              </a:rPr>
              <a:t>소셜 기능 부재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3902" y="1240475"/>
            <a:ext cx="196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실시간 네트워크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3902" y="3261389"/>
            <a:ext cx="196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오프라인에서만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13" y="1733040"/>
            <a:ext cx="1364988" cy="13649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55" y="1811864"/>
            <a:ext cx="1393438" cy="1393438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1152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33241" y="1966341"/>
            <a:ext cx="39357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러닝을 즐기는 사람 개인의 데이터 기록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글로벌 서비스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보상체계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X 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→  유저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EXIT</a:t>
            </a: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커뮤티케이션이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되지 않음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인스타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사진 업로드용 카메라 </a:t>
            </a:r>
            <a:r>
              <a:rPr lang="ko-KR" altLang="en-US" sz="15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어플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7027" y="463131"/>
            <a:ext cx="422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 유사 서비스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71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0905488" descr="EMB0000348851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185" y="1051955"/>
            <a:ext cx="2236708" cy="3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27511" y="1280377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나이키 </a:t>
            </a:r>
            <a:r>
              <a:rPr lang="ko-KR" altLang="en-US" sz="18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런</a:t>
            </a:r>
            <a:r>
              <a:rPr lang="ko-KR" altLang="en-US" sz="18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클럽</a:t>
            </a:r>
            <a:endParaRPr lang="en-US" altLang="ko-KR" sz="18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27511" y="2875175"/>
            <a:ext cx="3153297" cy="0"/>
          </a:xfrm>
          <a:prstGeom prst="line">
            <a:avLst/>
          </a:prstGeom>
          <a:ln w="19050">
            <a:solidFill>
              <a:srgbClr val="64BC79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70" y="3279383"/>
            <a:ext cx="250582" cy="23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17" y="2243578"/>
            <a:ext cx="245288" cy="2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776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5" b="16538"/>
          <a:stretch/>
        </p:blipFill>
        <p:spPr>
          <a:xfrm>
            <a:off x="1383185" y="1051955"/>
            <a:ext cx="2236708" cy="323768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33241" y="2126596"/>
            <a:ext cx="3935722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걷기를 통한 암호화폐 보상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토큰 보상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사용처가 현저히 적음 →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EXIT </a:t>
            </a: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요인</a:t>
            </a:r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초점 → 글로벌 커뮤니케이션 요소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</a:p>
          <a:p>
            <a:endParaRPr lang="en-US" altLang="ko-KR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7027" y="463131"/>
            <a:ext cx="422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 유사 서비스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71" y="484153"/>
            <a:ext cx="235532" cy="2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27511" y="1280377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림포</a:t>
            </a:r>
            <a:endParaRPr lang="en-US" altLang="ko-KR" sz="18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70" y="3279383"/>
            <a:ext cx="250582" cy="23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17" y="2243578"/>
            <a:ext cx="245288" cy="2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4727511" y="2875175"/>
            <a:ext cx="3643491" cy="0"/>
          </a:xfrm>
          <a:prstGeom prst="line">
            <a:avLst/>
          </a:prstGeom>
          <a:ln w="19050">
            <a:solidFill>
              <a:srgbClr val="64BC79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073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4102" y="273829"/>
            <a:ext cx="8506370" cy="4580976"/>
          </a:xfrm>
          <a:prstGeom prst="roundRect">
            <a:avLst>
              <a:gd name="adj" fmla="val 7347"/>
            </a:avLst>
          </a:prstGeom>
          <a:noFill/>
          <a:ln w="117475">
            <a:solidFill>
              <a:srgbClr val="64BC7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50731" y="3519715"/>
            <a:ext cx="403311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글로벌 러닝 플랫폼 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5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트랙메이트</a:t>
            </a:r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2" descr="C:\Users\문서\Desktop\o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59" y="740818"/>
            <a:ext cx="2956352" cy="338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문서\Desktop\dfff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1" y="1611984"/>
            <a:ext cx="1776557" cy="177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330315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573</Words>
  <Application>Microsoft Office PowerPoint</Application>
  <PresentationFormat>화면 슬라이드 쇼(16:9)</PresentationFormat>
  <Paragraphs>145</Paragraphs>
  <Slides>35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-윤고딕310</vt:lpstr>
      <vt:lpstr>a시월구일2</vt:lpstr>
      <vt:lpstr>-윤고딕340</vt:lpstr>
      <vt:lpstr>-윤고딕320</vt:lpstr>
      <vt:lpstr>Arial</vt:lpstr>
      <vt:lpstr>나눔고딕</vt:lpstr>
      <vt:lpstr>배달의민족 도현</vt:lpstr>
      <vt:lpstr>나눔스퀘어</vt:lpstr>
      <vt:lpstr>-윤고딕350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igs01</dc:creator>
  <cp:lastModifiedBy>구 형석</cp:lastModifiedBy>
  <cp:revision>70</cp:revision>
  <dcterms:modified xsi:type="dcterms:W3CDTF">2020-02-13T22:57:46Z</dcterms:modified>
</cp:coreProperties>
</file>